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Mokoto" charset="1" panose="00000000000000000000"/>
      <p:regular r:id="rId14"/>
    </p:embeddedFont>
    <p:embeddedFont>
      <p:font typeface="Helvetica World Bold" charset="1" panose="020B0800040000020004"/>
      <p:regular r:id="rId15"/>
    </p:embeddedFont>
    <p:embeddedFont>
      <p:font typeface="Helvetica World" charset="1" panose="020B0500040000020004"/>
      <p:regular r:id="rId16"/>
    </p:embeddedFont>
    <p:embeddedFont>
      <p:font typeface="Canva Sans Bold" charset="1" panose="020B0803030501040103"/>
      <p:regular r:id="rId17"/>
    </p:embeddedFont>
    <p:embeddedFont>
      <p:font typeface="Canva Sans" charset="1" panose="020B05030305010401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jpeg>
</file>

<file path=ppt/media/image4.jpeg>
</file>

<file path=ppt/media/image5.jpeg>
</file>

<file path=ppt/media/image6.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AutoShape 3" id="3"/>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4" id="4"/>
          <p:cNvSpPr txBox="true"/>
          <p:nvPr/>
        </p:nvSpPr>
        <p:spPr>
          <a:xfrm rot="0">
            <a:off x="4090550" y="2998289"/>
            <a:ext cx="10106899" cy="4328522"/>
          </a:xfrm>
          <a:prstGeom prst="rect">
            <a:avLst/>
          </a:prstGeom>
        </p:spPr>
        <p:txBody>
          <a:bodyPr anchor="t" rtlCol="false" tIns="0" lIns="0" bIns="0" rIns="0">
            <a:spAutoFit/>
          </a:bodyPr>
          <a:lstStyle/>
          <a:p>
            <a:pPr algn="ctr">
              <a:lnSpc>
                <a:spcPts val="8506"/>
              </a:lnSpc>
            </a:pPr>
            <a:r>
              <a:rPr lang="en-US" sz="7527">
                <a:solidFill>
                  <a:srgbClr val="FFFFFF"/>
                </a:solidFill>
                <a:latin typeface="Mokoto"/>
                <a:ea typeface="Mokoto"/>
                <a:cs typeface="Mokoto"/>
                <a:sym typeface="Mokoto"/>
              </a:rPr>
              <a:t>Artificial Intelligence in security</a:t>
            </a:r>
          </a:p>
          <a:p>
            <a:pPr algn="ctr">
              <a:lnSpc>
                <a:spcPts val="8506"/>
              </a:lnSpc>
            </a:pPr>
          </a:p>
        </p:txBody>
      </p:sp>
      <p:sp>
        <p:nvSpPr>
          <p:cNvPr name="TextBox 5" id="5"/>
          <p:cNvSpPr txBox="true"/>
          <p:nvPr/>
        </p:nvSpPr>
        <p:spPr>
          <a:xfrm rot="0">
            <a:off x="14068443" y="828321"/>
            <a:ext cx="3190857" cy="471805"/>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Slide 01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333" r="0" b="-9333"/>
            </a:stretch>
          </a:blipFill>
        </p:spPr>
      </p:sp>
      <p:sp>
        <p:nvSpPr>
          <p:cNvPr name="TextBox 3" id="3"/>
          <p:cNvSpPr txBox="true"/>
          <p:nvPr/>
        </p:nvSpPr>
        <p:spPr>
          <a:xfrm rot="0">
            <a:off x="1028700" y="3438268"/>
            <a:ext cx="9580495" cy="1045121"/>
          </a:xfrm>
          <a:prstGeom prst="rect">
            <a:avLst/>
          </a:prstGeom>
        </p:spPr>
        <p:txBody>
          <a:bodyPr anchor="t" rtlCol="false" tIns="0" lIns="0" bIns="0" rIns="0">
            <a:spAutoFit/>
          </a:bodyPr>
          <a:lstStyle/>
          <a:p>
            <a:pPr algn="l">
              <a:lnSpc>
                <a:spcPts val="8140"/>
              </a:lnSpc>
            </a:pPr>
            <a:r>
              <a:rPr lang="en-US" sz="7204">
                <a:solidFill>
                  <a:srgbClr val="FFFFFF"/>
                </a:solidFill>
                <a:latin typeface="Mokoto"/>
                <a:ea typeface="Mokoto"/>
                <a:cs typeface="Mokoto"/>
                <a:sym typeface="Mokoto"/>
              </a:rPr>
              <a:t>Objective</a:t>
            </a:r>
          </a:p>
        </p:txBody>
      </p:sp>
      <p:sp>
        <p:nvSpPr>
          <p:cNvPr name="TextBox 4" id="4"/>
          <p:cNvSpPr txBox="true"/>
          <p:nvPr/>
        </p:nvSpPr>
        <p:spPr>
          <a:xfrm rot="0">
            <a:off x="1028700" y="4823718"/>
            <a:ext cx="9358198" cy="2072639"/>
          </a:xfrm>
          <a:prstGeom prst="rect">
            <a:avLst/>
          </a:prstGeom>
        </p:spPr>
        <p:txBody>
          <a:bodyPr anchor="t" rtlCol="false" tIns="0" lIns="0" bIns="0" rIns="0">
            <a:spAutoFit/>
          </a:bodyPr>
          <a:lstStyle/>
          <a:p>
            <a:pPr algn="l">
              <a:lnSpc>
                <a:spcPts val="3360"/>
              </a:lnSpc>
            </a:pPr>
            <a:r>
              <a:rPr lang="en-US" sz="2400">
                <a:solidFill>
                  <a:srgbClr val="FFFFFF"/>
                </a:solidFill>
                <a:latin typeface="Helvetica World"/>
                <a:ea typeface="Helvetica World"/>
                <a:cs typeface="Helvetica World"/>
                <a:sym typeface="Helvetica World"/>
              </a:rPr>
              <a:t>The purpose of this project is to apply two unsupervised machine learning models, Isolation Forest and One-Class SVM, to detect anomalies in a synthetic DNS log dataset. These models are widely used for anomaly detection in data without requiring labeled samples (unsupervised learning).</a:t>
            </a:r>
          </a:p>
        </p:txBody>
      </p:sp>
      <p:sp>
        <p:nvSpPr>
          <p:cNvPr name="TextBox 5" id="5"/>
          <p:cNvSpPr txBox="true"/>
          <p:nvPr/>
        </p:nvSpPr>
        <p:spPr>
          <a:xfrm rot="0">
            <a:off x="14068443" y="828321"/>
            <a:ext cx="3190857" cy="471805"/>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Slide 02</a:t>
            </a:r>
          </a:p>
        </p:txBody>
      </p:sp>
      <p:sp>
        <p:nvSpPr>
          <p:cNvPr name="AutoShape 6" id="6"/>
          <p:cNvSpPr/>
          <p:nvPr/>
        </p:nvSpPr>
        <p:spPr>
          <a:xfrm>
            <a:off x="14068443" y="1479511"/>
            <a:ext cx="3190857" cy="0"/>
          </a:xfrm>
          <a:prstGeom prst="line">
            <a:avLst/>
          </a:prstGeom>
          <a:ln cap="flat" w="19050">
            <a:solidFill>
              <a:srgbClr val="ADFDFF"/>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476883" y="763263"/>
            <a:ext cx="9471753" cy="1045121"/>
          </a:xfrm>
          <a:prstGeom prst="rect">
            <a:avLst/>
          </a:prstGeom>
        </p:spPr>
        <p:txBody>
          <a:bodyPr anchor="t" rtlCol="false" tIns="0" lIns="0" bIns="0" rIns="0">
            <a:spAutoFit/>
          </a:bodyPr>
          <a:lstStyle/>
          <a:p>
            <a:pPr algn="ctr">
              <a:lnSpc>
                <a:spcPts val="8140"/>
              </a:lnSpc>
            </a:pPr>
            <a:r>
              <a:rPr lang="en-US" sz="7204">
                <a:solidFill>
                  <a:srgbClr val="FFFFFF"/>
                </a:solidFill>
                <a:latin typeface="Mokoto"/>
                <a:ea typeface="Mokoto"/>
                <a:cs typeface="Mokoto"/>
                <a:sym typeface="Mokoto"/>
              </a:rPr>
              <a:t>ML PROCESS</a:t>
            </a:r>
          </a:p>
        </p:txBody>
      </p:sp>
      <p:sp>
        <p:nvSpPr>
          <p:cNvPr name="TextBox 3" id="3"/>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Slide 03</a:t>
            </a:r>
          </a:p>
        </p:txBody>
      </p:sp>
      <p:sp>
        <p:nvSpPr>
          <p:cNvPr name="AutoShape 4" id="4"/>
          <p:cNvSpPr/>
          <p:nvPr/>
        </p:nvSpPr>
        <p:spPr>
          <a:xfrm>
            <a:off x="14068443" y="1479511"/>
            <a:ext cx="3190857" cy="0"/>
          </a:xfrm>
          <a:prstGeom prst="line">
            <a:avLst/>
          </a:prstGeom>
          <a:ln cap="flat" w="19050">
            <a:solidFill>
              <a:srgbClr val="ADFDFF"/>
            </a:solidFill>
            <a:prstDash val="solid"/>
            <a:headEnd type="none" len="sm" w="sm"/>
            <a:tailEnd type="none" len="sm" w="sm"/>
          </a:ln>
        </p:spPr>
      </p:sp>
      <p:grpSp>
        <p:nvGrpSpPr>
          <p:cNvPr name="Group 5" id="5"/>
          <p:cNvGrpSpPr/>
          <p:nvPr/>
        </p:nvGrpSpPr>
        <p:grpSpPr>
          <a:xfrm rot="5400000">
            <a:off x="10997184" y="4492214"/>
            <a:ext cx="7790438" cy="2533845"/>
            <a:chOff x="0" y="0"/>
            <a:chExt cx="1206943" cy="392559"/>
          </a:xfrm>
        </p:grpSpPr>
        <p:sp>
          <p:nvSpPr>
            <p:cNvPr name="Freeform 6" id="6"/>
            <p:cNvSpPr/>
            <p:nvPr/>
          </p:nvSpPr>
          <p:spPr>
            <a:xfrm flipH="false" flipV="false" rot="0">
              <a:off x="0" y="0"/>
              <a:ext cx="1206943" cy="392559"/>
            </a:xfrm>
            <a:custGeom>
              <a:avLst/>
              <a:gdLst/>
              <a:ahLst/>
              <a:cxnLst/>
              <a:rect r="r" b="b" t="t" l="l"/>
              <a:pathLst>
                <a:path h="392559" w="1206943">
                  <a:moveTo>
                    <a:pt x="0" y="0"/>
                  </a:moveTo>
                  <a:lnTo>
                    <a:pt x="1206943" y="0"/>
                  </a:lnTo>
                  <a:lnTo>
                    <a:pt x="1206943" y="392559"/>
                  </a:lnTo>
                  <a:lnTo>
                    <a:pt x="0" y="392559"/>
                  </a:lnTo>
                  <a:close/>
                </a:path>
              </a:pathLst>
            </a:custGeom>
            <a:blipFill>
              <a:blip r:embed="rId2"/>
              <a:stretch>
                <a:fillRect l="0" t="-52421" r="0" b="-52421"/>
              </a:stretch>
            </a:blipFill>
          </p:spPr>
        </p:sp>
      </p:grpSp>
      <p:grpSp>
        <p:nvGrpSpPr>
          <p:cNvPr name="Group 7" id="7"/>
          <p:cNvGrpSpPr/>
          <p:nvPr/>
        </p:nvGrpSpPr>
        <p:grpSpPr>
          <a:xfrm rot="5400000">
            <a:off x="7891839" y="4492214"/>
            <a:ext cx="7790438" cy="2533845"/>
            <a:chOff x="0" y="0"/>
            <a:chExt cx="1206943" cy="392559"/>
          </a:xfrm>
        </p:grpSpPr>
        <p:sp>
          <p:nvSpPr>
            <p:cNvPr name="Freeform 8" id="8"/>
            <p:cNvSpPr/>
            <p:nvPr/>
          </p:nvSpPr>
          <p:spPr>
            <a:xfrm flipH="false" flipV="false" rot="5400000">
              <a:off x="407192" y="-407192"/>
              <a:ext cx="392559" cy="1206943"/>
            </a:xfrm>
            <a:custGeom>
              <a:avLst/>
              <a:gdLst/>
              <a:ahLst/>
              <a:cxnLst/>
              <a:rect r="r" b="b" t="t" l="l"/>
              <a:pathLst>
                <a:path h="1206943" w="392559">
                  <a:moveTo>
                    <a:pt x="0" y="1206943"/>
                  </a:moveTo>
                  <a:lnTo>
                    <a:pt x="0" y="0"/>
                  </a:lnTo>
                  <a:lnTo>
                    <a:pt x="392559" y="0"/>
                  </a:lnTo>
                  <a:lnTo>
                    <a:pt x="392559" y="1206943"/>
                  </a:lnTo>
                  <a:close/>
                </a:path>
              </a:pathLst>
            </a:custGeom>
            <a:blipFill>
              <a:blip r:embed="rId3"/>
              <a:stretch>
                <a:fillRect l="-52421" t="0" r="-52421" b="0"/>
              </a:stretch>
            </a:blipFill>
          </p:spPr>
        </p:sp>
      </p:grpSp>
      <p:sp>
        <p:nvSpPr>
          <p:cNvPr name="TextBox 9" id="9"/>
          <p:cNvSpPr txBox="true"/>
          <p:nvPr/>
        </p:nvSpPr>
        <p:spPr>
          <a:xfrm rot="0">
            <a:off x="720417" y="1951258"/>
            <a:ext cx="2786410" cy="350590"/>
          </a:xfrm>
          <a:prstGeom prst="rect">
            <a:avLst/>
          </a:prstGeom>
        </p:spPr>
        <p:txBody>
          <a:bodyPr anchor="t" rtlCol="false" tIns="0" lIns="0" bIns="0" rIns="0">
            <a:spAutoFit/>
          </a:bodyPr>
          <a:lstStyle/>
          <a:p>
            <a:pPr algn="l">
              <a:lnSpc>
                <a:spcPts val="2806"/>
              </a:lnSpc>
            </a:pPr>
            <a:r>
              <a:rPr lang="en-US" sz="2004" b="true">
                <a:solidFill>
                  <a:srgbClr val="FFFFFF"/>
                </a:solidFill>
                <a:latin typeface="Canva Sans Bold"/>
                <a:ea typeface="Canva Sans Bold"/>
                <a:cs typeface="Canva Sans Bold"/>
                <a:sym typeface="Canva Sans Bold"/>
              </a:rPr>
              <a:t>1- A question</a:t>
            </a:r>
          </a:p>
        </p:txBody>
      </p:sp>
      <p:sp>
        <p:nvSpPr>
          <p:cNvPr name="TextBox 10" id="10"/>
          <p:cNvSpPr txBox="true"/>
          <p:nvPr/>
        </p:nvSpPr>
        <p:spPr>
          <a:xfrm rot="0">
            <a:off x="720417" y="4389658"/>
            <a:ext cx="2786410" cy="350590"/>
          </a:xfrm>
          <a:prstGeom prst="rect">
            <a:avLst/>
          </a:prstGeom>
        </p:spPr>
        <p:txBody>
          <a:bodyPr anchor="t" rtlCol="false" tIns="0" lIns="0" bIns="0" rIns="0">
            <a:spAutoFit/>
          </a:bodyPr>
          <a:lstStyle/>
          <a:p>
            <a:pPr algn="l">
              <a:lnSpc>
                <a:spcPts val="2806"/>
              </a:lnSpc>
            </a:pPr>
            <a:r>
              <a:rPr lang="en-US" sz="2004" b="true">
                <a:solidFill>
                  <a:srgbClr val="FFFFFF"/>
                </a:solidFill>
                <a:latin typeface="Canva Sans Bold"/>
                <a:ea typeface="Canva Sans Bold"/>
                <a:cs typeface="Canva Sans Bold"/>
                <a:sym typeface="Canva Sans Bold"/>
              </a:rPr>
              <a:t>3- Exploration</a:t>
            </a:r>
          </a:p>
        </p:txBody>
      </p:sp>
      <p:sp>
        <p:nvSpPr>
          <p:cNvPr name="TextBox 11" id="11"/>
          <p:cNvSpPr txBox="true"/>
          <p:nvPr/>
        </p:nvSpPr>
        <p:spPr>
          <a:xfrm rot="0">
            <a:off x="5458921" y="1951258"/>
            <a:ext cx="2786410" cy="350590"/>
          </a:xfrm>
          <a:prstGeom prst="rect">
            <a:avLst/>
          </a:prstGeom>
        </p:spPr>
        <p:txBody>
          <a:bodyPr anchor="t" rtlCol="false" tIns="0" lIns="0" bIns="0" rIns="0">
            <a:spAutoFit/>
          </a:bodyPr>
          <a:lstStyle/>
          <a:p>
            <a:pPr algn="l">
              <a:lnSpc>
                <a:spcPts val="2806"/>
              </a:lnSpc>
            </a:pPr>
            <a:r>
              <a:rPr lang="en-US" sz="2004" b="true">
                <a:solidFill>
                  <a:srgbClr val="FFFFFF"/>
                </a:solidFill>
                <a:latin typeface="Canva Sans Bold"/>
                <a:ea typeface="Canva Sans Bold"/>
                <a:cs typeface="Canva Sans Bold"/>
                <a:sym typeface="Canva Sans Bold"/>
              </a:rPr>
              <a:t>2- Collect the data</a:t>
            </a:r>
          </a:p>
        </p:txBody>
      </p:sp>
      <p:sp>
        <p:nvSpPr>
          <p:cNvPr name="TextBox 12" id="12"/>
          <p:cNvSpPr txBox="true"/>
          <p:nvPr/>
        </p:nvSpPr>
        <p:spPr>
          <a:xfrm rot="0">
            <a:off x="5458921" y="4389658"/>
            <a:ext cx="2786410" cy="350590"/>
          </a:xfrm>
          <a:prstGeom prst="rect">
            <a:avLst/>
          </a:prstGeom>
        </p:spPr>
        <p:txBody>
          <a:bodyPr anchor="t" rtlCol="false" tIns="0" lIns="0" bIns="0" rIns="0">
            <a:spAutoFit/>
          </a:bodyPr>
          <a:lstStyle/>
          <a:p>
            <a:pPr algn="l">
              <a:lnSpc>
                <a:spcPts val="2806"/>
              </a:lnSpc>
            </a:pPr>
            <a:r>
              <a:rPr lang="en-US" sz="2004" b="true">
                <a:solidFill>
                  <a:srgbClr val="FFFFFF"/>
                </a:solidFill>
                <a:latin typeface="Canva Sans Bold"/>
                <a:ea typeface="Canva Sans Bold"/>
                <a:cs typeface="Canva Sans Bold"/>
                <a:sym typeface="Canva Sans Bold"/>
              </a:rPr>
              <a:t>4- Model the data</a:t>
            </a:r>
          </a:p>
        </p:txBody>
      </p:sp>
      <p:sp>
        <p:nvSpPr>
          <p:cNvPr name="TextBox 13" id="13"/>
          <p:cNvSpPr txBox="true"/>
          <p:nvPr/>
        </p:nvSpPr>
        <p:spPr>
          <a:xfrm rot="0">
            <a:off x="720417" y="2479623"/>
            <a:ext cx="4137780" cy="1412216"/>
          </a:xfrm>
          <a:prstGeom prst="rect">
            <a:avLst/>
          </a:prstGeom>
        </p:spPr>
        <p:txBody>
          <a:bodyPr anchor="t" rtlCol="false" tIns="0" lIns="0" bIns="0" rIns="0">
            <a:spAutoFit/>
          </a:bodyPr>
          <a:lstStyle/>
          <a:p>
            <a:pPr algn="l">
              <a:lnSpc>
                <a:spcPts val="2806"/>
              </a:lnSpc>
            </a:pPr>
            <a:r>
              <a:rPr lang="en-US" sz="2004">
                <a:solidFill>
                  <a:srgbClr val="FFFFFF"/>
                </a:solidFill>
                <a:latin typeface="Canva Sans"/>
                <a:ea typeface="Canva Sans"/>
                <a:cs typeface="Canva Sans"/>
                <a:sym typeface="Canva Sans"/>
              </a:rPr>
              <a:t>What is the goal? Do you need to classify, estimate, describe? Do you have the proper data? What actions are planned?</a:t>
            </a:r>
          </a:p>
        </p:txBody>
      </p:sp>
      <p:sp>
        <p:nvSpPr>
          <p:cNvPr name="TextBox 14" id="14"/>
          <p:cNvSpPr txBox="true"/>
          <p:nvPr/>
        </p:nvSpPr>
        <p:spPr>
          <a:xfrm rot="0">
            <a:off x="720417" y="4918023"/>
            <a:ext cx="4137780" cy="2119967"/>
          </a:xfrm>
          <a:prstGeom prst="rect">
            <a:avLst/>
          </a:prstGeom>
        </p:spPr>
        <p:txBody>
          <a:bodyPr anchor="t" rtlCol="false" tIns="0" lIns="0" bIns="0" rIns="0">
            <a:spAutoFit/>
          </a:bodyPr>
          <a:lstStyle/>
          <a:p>
            <a:pPr algn="l">
              <a:lnSpc>
                <a:spcPts val="2806"/>
              </a:lnSpc>
            </a:pPr>
            <a:r>
              <a:rPr lang="en-US" sz="2004">
                <a:solidFill>
                  <a:srgbClr val="FFFFFF"/>
                </a:solidFill>
                <a:latin typeface="Canva Sans"/>
                <a:ea typeface="Canva Sans"/>
                <a:cs typeface="Canva Sans"/>
                <a:sym typeface="Canva Sans"/>
              </a:rPr>
              <a:t>Are there anomaliesor patterns? How the data look? Do you have too manyor too fewvariables? Do you need to impute/transformthe data? Do you need to aggregate/createthe data?</a:t>
            </a:r>
          </a:p>
        </p:txBody>
      </p:sp>
      <p:sp>
        <p:nvSpPr>
          <p:cNvPr name="TextBox 15" id="15"/>
          <p:cNvSpPr txBox="true"/>
          <p:nvPr/>
        </p:nvSpPr>
        <p:spPr>
          <a:xfrm rot="0">
            <a:off x="5458921" y="2479623"/>
            <a:ext cx="4489714" cy="1766092"/>
          </a:xfrm>
          <a:prstGeom prst="rect">
            <a:avLst/>
          </a:prstGeom>
        </p:spPr>
        <p:txBody>
          <a:bodyPr anchor="t" rtlCol="false" tIns="0" lIns="0" bIns="0" rIns="0">
            <a:spAutoFit/>
          </a:bodyPr>
          <a:lstStyle/>
          <a:p>
            <a:pPr algn="l">
              <a:lnSpc>
                <a:spcPts val="2806"/>
              </a:lnSpc>
            </a:pPr>
            <a:r>
              <a:rPr lang="en-US" sz="2004">
                <a:solidFill>
                  <a:srgbClr val="FFFFFF"/>
                </a:solidFill>
                <a:latin typeface="Canva Sans"/>
                <a:ea typeface="Canva Sans"/>
                <a:cs typeface="Canva Sans"/>
                <a:sym typeface="Canva Sans"/>
              </a:rPr>
              <a:t>Which data are relevant? How many sourcesare involved? Do you have accessto the data? Do you have privacy issues? Will the data be available in production?</a:t>
            </a:r>
          </a:p>
        </p:txBody>
      </p:sp>
      <p:sp>
        <p:nvSpPr>
          <p:cNvPr name="TextBox 16" id="16"/>
          <p:cNvSpPr txBox="true"/>
          <p:nvPr/>
        </p:nvSpPr>
        <p:spPr>
          <a:xfrm rot="0">
            <a:off x="5458921" y="4918023"/>
            <a:ext cx="4343513" cy="2119967"/>
          </a:xfrm>
          <a:prstGeom prst="rect">
            <a:avLst/>
          </a:prstGeom>
        </p:spPr>
        <p:txBody>
          <a:bodyPr anchor="t" rtlCol="false" tIns="0" lIns="0" bIns="0" rIns="0">
            <a:spAutoFit/>
          </a:bodyPr>
          <a:lstStyle/>
          <a:p>
            <a:pPr algn="l">
              <a:lnSpc>
                <a:spcPts val="2806"/>
              </a:lnSpc>
            </a:pPr>
            <a:r>
              <a:rPr lang="en-US" sz="2004">
                <a:solidFill>
                  <a:srgbClr val="FFFFFF"/>
                </a:solidFill>
                <a:latin typeface="Canva Sans"/>
                <a:ea typeface="Canva Sans"/>
                <a:cs typeface="Canva Sans"/>
                <a:sym typeface="Canva Sans"/>
              </a:rPr>
              <a:t>Train different models (algorithms and approaches). Validate all the models. Test all the models. Select the best model according to the question/goal. Score the champion model</a:t>
            </a:r>
          </a:p>
        </p:txBody>
      </p:sp>
      <p:sp>
        <p:nvSpPr>
          <p:cNvPr name="TextBox 17" id="17"/>
          <p:cNvSpPr txBox="true"/>
          <p:nvPr/>
        </p:nvSpPr>
        <p:spPr>
          <a:xfrm rot="0">
            <a:off x="720417" y="7577941"/>
            <a:ext cx="2786410" cy="350590"/>
          </a:xfrm>
          <a:prstGeom prst="rect">
            <a:avLst/>
          </a:prstGeom>
        </p:spPr>
        <p:txBody>
          <a:bodyPr anchor="t" rtlCol="false" tIns="0" lIns="0" bIns="0" rIns="0">
            <a:spAutoFit/>
          </a:bodyPr>
          <a:lstStyle/>
          <a:p>
            <a:pPr algn="l">
              <a:lnSpc>
                <a:spcPts val="2806"/>
              </a:lnSpc>
            </a:pPr>
            <a:r>
              <a:rPr lang="en-US" sz="2004" b="true">
                <a:solidFill>
                  <a:srgbClr val="FFFFFF"/>
                </a:solidFill>
                <a:latin typeface="Canva Sans Bold"/>
                <a:ea typeface="Canva Sans Bold"/>
                <a:cs typeface="Canva Sans Bold"/>
                <a:sym typeface="Canva Sans Bold"/>
              </a:rPr>
              <a:t>5- An Answer</a:t>
            </a:r>
          </a:p>
        </p:txBody>
      </p:sp>
      <p:sp>
        <p:nvSpPr>
          <p:cNvPr name="TextBox 18" id="18"/>
          <p:cNvSpPr txBox="true"/>
          <p:nvPr/>
        </p:nvSpPr>
        <p:spPr>
          <a:xfrm rot="0">
            <a:off x="720417" y="8107173"/>
            <a:ext cx="4137780" cy="1412216"/>
          </a:xfrm>
          <a:prstGeom prst="rect">
            <a:avLst/>
          </a:prstGeom>
        </p:spPr>
        <p:txBody>
          <a:bodyPr anchor="t" rtlCol="false" tIns="0" lIns="0" bIns="0" rIns="0">
            <a:spAutoFit/>
          </a:bodyPr>
          <a:lstStyle/>
          <a:p>
            <a:pPr algn="l">
              <a:lnSpc>
                <a:spcPts val="2806"/>
              </a:lnSpc>
            </a:pPr>
            <a:r>
              <a:rPr lang="en-US" sz="2004">
                <a:solidFill>
                  <a:srgbClr val="FFFFFF"/>
                </a:solidFill>
                <a:latin typeface="Canva Sans"/>
                <a:ea typeface="Canva Sans"/>
                <a:cs typeface="Canva Sans"/>
                <a:sym typeface="Canva Sans"/>
              </a:rPr>
              <a:t>What did you learn? Can you explain the answer with the model? Can you tell a story? Can you deploy the model in time?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4068443" y="1479511"/>
            <a:ext cx="3190857" cy="0"/>
          </a:xfrm>
          <a:prstGeom prst="line">
            <a:avLst/>
          </a:prstGeom>
          <a:ln cap="flat" w="19050">
            <a:solidFill>
              <a:srgbClr val="ADFDFF"/>
            </a:solidFill>
            <a:prstDash val="solid"/>
            <a:headEnd type="none" len="sm" w="sm"/>
            <a:tailEnd type="none" len="sm" w="sm"/>
          </a:ln>
        </p:spPr>
      </p:sp>
      <p:grpSp>
        <p:nvGrpSpPr>
          <p:cNvPr name="Group 3" id="3"/>
          <p:cNvGrpSpPr/>
          <p:nvPr/>
        </p:nvGrpSpPr>
        <p:grpSpPr>
          <a:xfrm rot="0">
            <a:off x="1028700" y="6531730"/>
            <a:ext cx="7894268" cy="2726570"/>
            <a:chOff x="0" y="0"/>
            <a:chExt cx="1223029" cy="422417"/>
          </a:xfrm>
        </p:grpSpPr>
        <p:sp>
          <p:nvSpPr>
            <p:cNvPr name="Freeform 4" id="4"/>
            <p:cNvSpPr/>
            <p:nvPr/>
          </p:nvSpPr>
          <p:spPr>
            <a:xfrm flipH="false" flipV="false" rot="0">
              <a:off x="0" y="0"/>
              <a:ext cx="1223029" cy="422417"/>
            </a:xfrm>
            <a:custGeom>
              <a:avLst/>
              <a:gdLst/>
              <a:ahLst/>
              <a:cxnLst/>
              <a:rect r="r" b="b" t="t" l="l"/>
              <a:pathLst>
                <a:path h="422417" w="1223029">
                  <a:moveTo>
                    <a:pt x="0" y="0"/>
                  </a:moveTo>
                  <a:lnTo>
                    <a:pt x="1223029" y="0"/>
                  </a:lnTo>
                  <a:lnTo>
                    <a:pt x="1223029" y="422417"/>
                  </a:lnTo>
                  <a:lnTo>
                    <a:pt x="0" y="422417"/>
                  </a:lnTo>
                  <a:close/>
                </a:path>
              </a:pathLst>
            </a:custGeom>
            <a:blipFill>
              <a:blip r:embed="rId2"/>
              <a:stretch>
                <a:fillRect l="0" t="-31430" r="0" b="-31430"/>
              </a:stretch>
            </a:blipFill>
          </p:spPr>
        </p:sp>
      </p:grpSp>
      <p:sp>
        <p:nvSpPr>
          <p:cNvPr name="TextBox 5" id="5"/>
          <p:cNvSpPr txBox="true"/>
          <p:nvPr/>
        </p:nvSpPr>
        <p:spPr>
          <a:xfrm rot="0">
            <a:off x="1028700" y="2034846"/>
            <a:ext cx="14567610" cy="1341688"/>
          </a:xfrm>
          <a:prstGeom prst="rect">
            <a:avLst/>
          </a:prstGeom>
        </p:spPr>
        <p:txBody>
          <a:bodyPr anchor="t" rtlCol="false" tIns="0" lIns="0" bIns="0" rIns="0">
            <a:spAutoFit/>
          </a:bodyPr>
          <a:lstStyle/>
          <a:p>
            <a:pPr algn="l">
              <a:lnSpc>
                <a:spcPts val="5287"/>
              </a:lnSpc>
            </a:pPr>
            <a:r>
              <a:rPr lang="en-US" sz="4679">
                <a:solidFill>
                  <a:srgbClr val="FFFFFF"/>
                </a:solidFill>
                <a:latin typeface="Mokoto"/>
                <a:ea typeface="Mokoto"/>
                <a:cs typeface="Mokoto"/>
                <a:sym typeface="Mokoto"/>
              </a:rPr>
              <a:t>Data Loading and Preprocessing</a:t>
            </a:r>
          </a:p>
          <a:p>
            <a:pPr algn="l">
              <a:lnSpc>
                <a:spcPts val="55"/>
              </a:lnSpc>
            </a:pPr>
          </a:p>
        </p:txBody>
      </p:sp>
      <p:sp>
        <p:nvSpPr>
          <p:cNvPr name="TextBox 6" id="6"/>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Slide 04</a:t>
            </a:r>
          </a:p>
        </p:txBody>
      </p:sp>
      <p:grpSp>
        <p:nvGrpSpPr>
          <p:cNvPr name="Group 7" id="7"/>
          <p:cNvGrpSpPr/>
          <p:nvPr/>
        </p:nvGrpSpPr>
        <p:grpSpPr>
          <a:xfrm rot="0">
            <a:off x="9365032" y="6531730"/>
            <a:ext cx="7894268" cy="2726570"/>
            <a:chOff x="0" y="0"/>
            <a:chExt cx="1223029" cy="422417"/>
          </a:xfrm>
        </p:grpSpPr>
        <p:sp>
          <p:nvSpPr>
            <p:cNvPr name="Freeform 8" id="8"/>
            <p:cNvSpPr/>
            <p:nvPr/>
          </p:nvSpPr>
          <p:spPr>
            <a:xfrm flipH="false" flipV="false" rot="0">
              <a:off x="0" y="0"/>
              <a:ext cx="1223029" cy="422417"/>
            </a:xfrm>
            <a:custGeom>
              <a:avLst/>
              <a:gdLst/>
              <a:ahLst/>
              <a:cxnLst/>
              <a:rect r="r" b="b" t="t" l="l"/>
              <a:pathLst>
                <a:path h="422417" w="1223029">
                  <a:moveTo>
                    <a:pt x="0" y="0"/>
                  </a:moveTo>
                  <a:lnTo>
                    <a:pt x="1223029" y="0"/>
                  </a:lnTo>
                  <a:lnTo>
                    <a:pt x="1223029" y="422417"/>
                  </a:lnTo>
                  <a:lnTo>
                    <a:pt x="0" y="422417"/>
                  </a:lnTo>
                  <a:close/>
                </a:path>
              </a:pathLst>
            </a:custGeom>
            <a:blipFill>
              <a:blip r:embed="rId3"/>
              <a:stretch>
                <a:fillRect l="0" t="-46450" r="0" b="-46450"/>
              </a:stretch>
            </a:blipFill>
          </p:spPr>
        </p:sp>
      </p:grpSp>
      <p:sp>
        <p:nvSpPr>
          <p:cNvPr name="TextBox 9" id="9"/>
          <p:cNvSpPr txBox="true"/>
          <p:nvPr/>
        </p:nvSpPr>
        <p:spPr>
          <a:xfrm rot="0">
            <a:off x="1028700" y="3846144"/>
            <a:ext cx="14927523" cy="1845268"/>
          </a:xfrm>
          <a:prstGeom prst="rect">
            <a:avLst/>
          </a:prstGeom>
        </p:spPr>
        <p:txBody>
          <a:bodyPr anchor="t" rtlCol="false" tIns="0" lIns="0" bIns="0" rIns="0">
            <a:spAutoFit/>
          </a:bodyPr>
          <a:lstStyle/>
          <a:p>
            <a:pPr algn="l">
              <a:lnSpc>
                <a:spcPts val="3683"/>
              </a:lnSpc>
              <a:spcBef>
                <a:spcPct val="0"/>
              </a:spcBef>
            </a:pPr>
            <a:r>
              <a:rPr lang="en-US" b="true" sz="2631">
                <a:solidFill>
                  <a:srgbClr val="FFFFFF"/>
                </a:solidFill>
                <a:latin typeface="Canva Sans Bold"/>
                <a:ea typeface="Canva Sans Bold"/>
                <a:cs typeface="Canva Sans Bold"/>
                <a:sym typeface="Canva Sans Bold"/>
              </a:rPr>
              <a:t>Data Loading: The dataset, synthetic_dns_logs.csv, is loaded using pandas. The file contains DNS log records with attributes such as timestamp, transaction_id, and ttl(Time to Live).</a:t>
            </a:r>
          </a:p>
          <a:p>
            <a:pPr algn="l">
              <a:lnSpc>
                <a:spcPts val="3683"/>
              </a:lnSpc>
              <a:spcBef>
                <a:spcPct val="0"/>
              </a:spcBef>
            </a:pPr>
            <a:r>
              <a:rPr lang="en-US" b="true" sz="2631">
                <a:solidFill>
                  <a:srgbClr val="FFFFFF"/>
                </a:solidFill>
                <a:latin typeface="Canva Sans Bold"/>
                <a:ea typeface="Canva Sans Bold"/>
                <a:cs typeface="Canva Sans Bold"/>
                <a:sym typeface="Canva Sans Bold"/>
              </a:rPr>
              <a:t>The timestamp column is converted to datetime format for easy extraction of temporal features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4068443" y="1479511"/>
            <a:ext cx="3190857" cy="0"/>
          </a:xfrm>
          <a:prstGeom prst="line">
            <a:avLst/>
          </a:prstGeom>
          <a:ln cap="flat" w="19050">
            <a:solidFill>
              <a:srgbClr val="ADFDFF"/>
            </a:solidFill>
            <a:prstDash val="solid"/>
            <a:headEnd type="none" len="sm" w="sm"/>
            <a:tailEnd type="none" len="sm" w="sm"/>
          </a:ln>
        </p:spPr>
      </p:sp>
      <p:grpSp>
        <p:nvGrpSpPr>
          <p:cNvPr name="Group 3" id="3"/>
          <p:cNvGrpSpPr/>
          <p:nvPr/>
        </p:nvGrpSpPr>
        <p:grpSpPr>
          <a:xfrm rot="0">
            <a:off x="1028700" y="6531730"/>
            <a:ext cx="7894268" cy="2726570"/>
            <a:chOff x="0" y="0"/>
            <a:chExt cx="1223029" cy="422417"/>
          </a:xfrm>
        </p:grpSpPr>
        <p:sp>
          <p:nvSpPr>
            <p:cNvPr name="Freeform 4" id="4"/>
            <p:cNvSpPr/>
            <p:nvPr/>
          </p:nvSpPr>
          <p:spPr>
            <a:xfrm flipH="false" flipV="false" rot="0">
              <a:off x="0" y="0"/>
              <a:ext cx="1223029" cy="422417"/>
            </a:xfrm>
            <a:custGeom>
              <a:avLst/>
              <a:gdLst/>
              <a:ahLst/>
              <a:cxnLst/>
              <a:rect r="r" b="b" t="t" l="l"/>
              <a:pathLst>
                <a:path h="422417" w="1223029">
                  <a:moveTo>
                    <a:pt x="0" y="0"/>
                  </a:moveTo>
                  <a:lnTo>
                    <a:pt x="1223029" y="0"/>
                  </a:lnTo>
                  <a:lnTo>
                    <a:pt x="1223029" y="422417"/>
                  </a:lnTo>
                  <a:lnTo>
                    <a:pt x="0" y="422417"/>
                  </a:lnTo>
                  <a:close/>
                </a:path>
              </a:pathLst>
            </a:custGeom>
            <a:blipFill>
              <a:blip r:embed="rId2"/>
              <a:stretch>
                <a:fillRect l="0" t="-31430" r="0" b="-31430"/>
              </a:stretch>
            </a:blipFill>
          </p:spPr>
        </p:sp>
      </p:grpSp>
      <p:sp>
        <p:nvSpPr>
          <p:cNvPr name="TextBox 5" id="5"/>
          <p:cNvSpPr txBox="true"/>
          <p:nvPr/>
        </p:nvSpPr>
        <p:spPr>
          <a:xfrm rot="0">
            <a:off x="1388612" y="1158591"/>
            <a:ext cx="14567610" cy="670416"/>
          </a:xfrm>
          <a:prstGeom prst="rect">
            <a:avLst/>
          </a:prstGeom>
        </p:spPr>
        <p:txBody>
          <a:bodyPr anchor="t" rtlCol="false" tIns="0" lIns="0" bIns="0" rIns="0">
            <a:spAutoFit/>
          </a:bodyPr>
          <a:lstStyle/>
          <a:p>
            <a:pPr algn="l">
              <a:lnSpc>
                <a:spcPts val="5287"/>
              </a:lnSpc>
            </a:pPr>
            <a:r>
              <a:rPr lang="en-US" sz="4679">
                <a:solidFill>
                  <a:srgbClr val="FFFFFF"/>
                </a:solidFill>
                <a:latin typeface="Mokoto"/>
                <a:ea typeface="Mokoto"/>
                <a:cs typeface="Mokoto"/>
                <a:sym typeface="Mokoto"/>
              </a:rPr>
              <a:t>Feature Engineering</a:t>
            </a:r>
          </a:p>
          <a:p>
            <a:pPr algn="l">
              <a:lnSpc>
                <a:spcPts val="55"/>
              </a:lnSpc>
            </a:pPr>
          </a:p>
        </p:txBody>
      </p:sp>
      <p:sp>
        <p:nvSpPr>
          <p:cNvPr name="TextBox 6" id="6"/>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Slide 05</a:t>
            </a:r>
          </a:p>
        </p:txBody>
      </p:sp>
      <p:grpSp>
        <p:nvGrpSpPr>
          <p:cNvPr name="Group 7" id="7"/>
          <p:cNvGrpSpPr/>
          <p:nvPr/>
        </p:nvGrpSpPr>
        <p:grpSpPr>
          <a:xfrm rot="0">
            <a:off x="9365032" y="6531730"/>
            <a:ext cx="7894268" cy="2726570"/>
            <a:chOff x="0" y="0"/>
            <a:chExt cx="1223029" cy="422417"/>
          </a:xfrm>
        </p:grpSpPr>
        <p:sp>
          <p:nvSpPr>
            <p:cNvPr name="Freeform 8" id="8"/>
            <p:cNvSpPr/>
            <p:nvPr/>
          </p:nvSpPr>
          <p:spPr>
            <a:xfrm flipH="false" flipV="false" rot="0">
              <a:off x="0" y="0"/>
              <a:ext cx="1223029" cy="422417"/>
            </a:xfrm>
            <a:custGeom>
              <a:avLst/>
              <a:gdLst/>
              <a:ahLst/>
              <a:cxnLst/>
              <a:rect r="r" b="b" t="t" l="l"/>
              <a:pathLst>
                <a:path h="422417" w="1223029">
                  <a:moveTo>
                    <a:pt x="0" y="0"/>
                  </a:moveTo>
                  <a:lnTo>
                    <a:pt x="1223029" y="0"/>
                  </a:lnTo>
                  <a:lnTo>
                    <a:pt x="1223029" y="422417"/>
                  </a:lnTo>
                  <a:lnTo>
                    <a:pt x="0" y="422417"/>
                  </a:lnTo>
                  <a:close/>
                </a:path>
              </a:pathLst>
            </a:custGeom>
            <a:blipFill>
              <a:blip r:embed="rId3"/>
              <a:stretch>
                <a:fillRect l="0" t="-46450" r="0" b="-46450"/>
              </a:stretch>
            </a:blipFill>
          </p:spPr>
        </p:sp>
      </p:grpSp>
      <p:sp>
        <p:nvSpPr>
          <p:cNvPr name="TextBox 9" id="9"/>
          <p:cNvSpPr txBox="true"/>
          <p:nvPr/>
        </p:nvSpPr>
        <p:spPr>
          <a:xfrm rot="0">
            <a:off x="1028700" y="2068627"/>
            <a:ext cx="14927523" cy="4175857"/>
          </a:xfrm>
          <a:prstGeom prst="rect">
            <a:avLst/>
          </a:prstGeom>
        </p:spPr>
        <p:txBody>
          <a:bodyPr anchor="t" rtlCol="false" tIns="0" lIns="0" bIns="0" rIns="0">
            <a:spAutoFit/>
          </a:bodyPr>
          <a:lstStyle/>
          <a:p>
            <a:pPr algn="l" marL="568039" indent="-284019" lvl="1">
              <a:lnSpc>
                <a:spcPts val="3683"/>
              </a:lnSpc>
              <a:spcBef>
                <a:spcPct val="0"/>
              </a:spcBef>
              <a:buFont typeface="Arial"/>
              <a:buChar char="•"/>
            </a:pPr>
            <a:r>
              <a:rPr lang="en-US" b="true" sz="2631">
                <a:solidFill>
                  <a:srgbClr val="FFFFFF"/>
                </a:solidFill>
                <a:latin typeface="Canva Sans Bold"/>
                <a:ea typeface="Canva Sans Bold"/>
                <a:cs typeface="Canva Sans Bold"/>
                <a:sym typeface="Canva Sans Bold"/>
              </a:rPr>
              <a:t>Hour Ex</a:t>
            </a:r>
            <a:r>
              <a:rPr lang="en-US" b="true" sz="2631">
                <a:solidFill>
                  <a:srgbClr val="FFFFFF"/>
                </a:solidFill>
                <a:latin typeface="Canva Sans Bold"/>
                <a:ea typeface="Canva Sans Bold"/>
                <a:cs typeface="Canva Sans Bold"/>
                <a:sym typeface="Canva Sans Bold"/>
              </a:rPr>
              <a:t>traction: The hour feature is extracted from the timestamp column. This captures the time of day when the DNS log entries occurred.</a:t>
            </a:r>
          </a:p>
          <a:p>
            <a:pPr algn="l" marL="568039" indent="-284019" lvl="1">
              <a:lnSpc>
                <a:spcPts val="3683"/>
              </a:lnSpc>
              <a:spcBef>
                <a:spcPct val="0"/>
              </a:spcBef>
              <a:buFont typeface="Arial"/>
              <a:buChar char="•"/>
            </a:pPr>
            <a:r>
              <a:rPr lang="en-US" b="true" sz="2631">
                <a:solidFill>
                  <a:srgbClr val="FFFFFF"/>
                </a:solidFill>
                <a:latin typeface="Canva Sans Bold"/>
                <a:ea typeface="Canva Sans Bold"/>
                <a:cs typeface="Canva Sans Bold"/>
                <a:sym typeface="Canva Sans Bold"/>
              </a:rPr>
              <a:t>Transaction ID Entropy: The entropy of transaction IDs within each hour is calculated to assess the diversity of transaction IDs. A higher entropy suggests more diversity in transactions within that hour, which might be useful for detecting anomalies.</a:t>
            </a:r>
          </a:p>
          <a:p>
            <a:pPr algn="l" marL="568039" indent="-284019" lvl="1">
              <a:lnSpc>
                <a:spcPts val="3683"/>
              </a:lnSpc>
              <a:spcBef>
                <a:spcPct val="0"/>
              </a:spcBef>
              <a:buFont typeface="Arial"/>
              <a:buChar char="•"/>
            </a:pPr>
            <a:r>
              <a:rPr lang="en-US" b="true" sz="2631">
                <a:solidFill>
                  <a:srgbClr val="FFFFFF"/>
                </a:solidFill>
                <a:latin typeface="Canva Sans Bold"/>
                <a:ea typeface="Canva Sans Bold"/>
                <a:cs typeface="Canva Sans Bold"/>
                <a:sym typeface="Canva Sans Bold"/>
              </a:rPr>
              <a:t>Feature Selection: The transaction_id and ttl are selected as the main features for anomaly detection, along with the newly engineered transaction_id_entropy feature.</a:t>
            </a:r>
          </a:p>
          <a:p>
            <a:pPr algn="l" marL="568039" indent="-284019" lvl="1">
              <a:lnSpc>
                <a:spcPts val="3683"/>
              </a:lnSpc>
              <a:spcBef>
                <a:spcPct val="0"/>
              </a:spcBef>
              <a:buFont typeface="Arial"/>
              <a:buChar char="•"/>
            </a:pPr>
            <a:r>
              <a:rPr lang="en-US" b="true" sz="2631">
                <a:solidFill>
                  <a:srgbClr val="FFFFFF"/>
                </a:solidFill>
                <a:latin typeface="Canva Sans Bold"/>
                <a:ea typeface="Canva Sans Bold"/>
                <a:cs typeface="Canva Sans Bold"/>
                <a:sym typeface="Canva Sans Bold"/>
              </a:rPr>
              <a:t>Missing Values: Missing values in the feature columns are replaced with 0.</a:t>
            </a:r>
          </a:p>
          <a:p>
            <a:pPr algn="l">
              <a:lnSpc>
                <a:spcPts val="3683"/>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3" id="3"/>
          <p:cNvSpPr txBox="true"/>
          <p:nvPr/>
        </p:nvSpPr>
        <p:spPr>
          <a:xfrm rot="0">
            <a:off x="1096261" y="1158591"/>
            <a:ext cx="14567610" cy="670416"/>
          </a:xfrm>
          <a:prstGeom prst="rect">
            <a:avLst/>
          </a:prstGeom>
        </p:spPr>
        <p:txBody>
          <a:bodyPr anchor="t" rtlCol="false" tIns="0" lIns="0" bIns="0" rIns="0">
            <a:spAutoFit/>
          </a:bodyPr>
          <a:lstStyle/>
          <a:p>
            <a:pPr algn="l">
              <a:lnSpc>
                <a:spcPts val="5287"/>
              </a:lnSpc>
            </a:pPr>
            <a:r>
              <a:rPr lang="en-US" sz="4679">
                <a:solidFill>
                  <a:srgbClr val="FFFFFF"/>
                </a:solidFill>
                <a:latin typeface="Mokoto"/>
                <a:ea typeface="Mokoto"/>
                <a:cs typeface="Mokoto"/>
                <a:sym typeface="Mokoto"/>
              </a:rPr>
              <a:t>Anomaly Detection Models</a:t>
            </a:r>
          </a:p>
          <a:p>
            <a:pPr algn="l">
              <a:lnSpc>
                <a:spcPts val="55"/>
              </a:lnSpc>
            </a:pPr>
          </a:p>
        </p:txBody>
      </p:sp>
      <p:sp>
        <p:nvSpPr>
          <p:cNvPr name="TextBox 4" id="4"/>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Slide 06</a:t>
            </a:r>
          </a:p>
        </p:txBody>
      </p:sp>
      <p:sp>
        <p:nvSpPr>
          <p:cNvPr name="TextBox 5" id="5"/>
          <p:cNvSpPr txBox="true"/>
          <p:nvPr/>
        </p:nvSpPr>
        <p:spPr>
          <a:xfrm rot="0">
            <a:off x="1028700" y="2071786"/>
            <a:ext cx="15638200" cy="6827367"/>
          </a:xfrm>
          <a:prstGeom prst="rect">
            <a:avLst/>
          </a:prstGeom>
        </p:spPr>
        <p:txBody>
          <a:bodyPr anchor="t" rtlCol="false" tIns="0" lIns="0" bIns="0" rIns="0">
            <a:spAutoFit/>
          </a:bodyPr>
          <a:lstStyle/>
          <a:p>
            <a:pPr algn="l">
              <a:lnSpc>
                <a:spcPts val="4943"/>
              </a:lnSpc>
            </a:pPr>
            <a:r>
              <a:rPr lang="en-US" sz="3531" b="true">
                <a:solidFill>
                  <a:srgbClr val="FFFFFF"/>
                </a:solidFill>
                <a:latin typeface="Canva Sans Bold"/>
                <a:ea typeface="Canva Sans Bold"/>
                <a:cs typeface="Canva Sans Bold"/>
                <a:sym typeface="Canva Sans Bold"/>
              </a:rPr>
              <a:t>   Isolation Forest:</a:t>
            </a:r>
          </a:p>
          <a:p>
            <a:pPr algn="l" marL="568039" indent="-284020" lvl="1">
              <a:lnSpc>
                <a:spcPts val="3683"/>
              </a:lnSpc>
              <a:buFont typeface="Arial"/>
              <a:buChar char="•"/>
            </a:pPr>
            <a:r>
              <a:rPr lang="en-US" b="true" sz="2631">
                <a:solidFill>
                  <a:srgbClr val="FFFFFF"/>
                </a:solidFill>
                <a:latin typeface="Canva Sans Bold"/>
                <a:ea typeface="Canva Sans Bold"/>
                <a:cs typeface="Canva Sans Bold"/>
                <a:sym typeface="Canva Sans Bold"/>
              </a:rPr>
              <a:t>The Isolation Forest model is trained on the preprocessed features. It isolates anomalies by creating multiple decision trees that randomly split the data. Anomalies are detected based on how quickly they can be isolated in the trees.</a:t>
            </a:r>
          </a:p>
          <a:p>
            <a:pPr algn="l" marL="568039" indent="-284020" lvl="1">
              <a:lnSpc>
                <a:spcPts val="3683"/>
              </a:lnSpc>
              <a:buFont typeface="Arial"/>
              <a:buChar char="•"/>
            </a:pPr>
            <a:r>
              <a:rPr lang="en-US" b="true" sz="2631">
                <a:solidFill>
                  <a:srgbClr val="FFFFFF"/>
                </a:solidFill>
                <a:latin typeface="Canva Sans Bold"/>
                <a:ea typeface="Canva Sans Bold"/>
                <a:cs typeface="Canva Sans Bold"/>
                <a:sym typeface="Canva Sans Bold"/>
              </a:rPr>
              <a:t>Anomalies are flagged with -1 and normal data with 1. After training, the output is transformed so that anomalies are represented by 1 (instead of -1), making the interpretation of results easier.</a:t>
            </a:r>
          </a:p>
          <a:p>
            <a:pPr algn="l">
              <a:lnSpc>
                <a:spcPts val="3683"/>
              </a:lnSpc>
            </a:pPr>
          </a:p>
          <a:p>
            <a:pPr algn="l">
              <a:lnSpc>
                <a:spcPts val="4943"/>
              </a:lnSpc>
            </a:pPr>
            <a:r>
              <a:rPr lang="en-US" sz="3531" b="true">
                <a:solidFill>
                  <a:srgbClr val="FFFFFF"/>
                </a:solidFill>
                <a:latin typeface="Canva Sans Bold"/>
                <a:ea typeface="Canva Sans Bold"/>
                <a:cs typeface="Canva Sans Bold"/>
                <a:sym typeface="Canva Sans Bold"/>
              </a:rPr>
              <a:t>  </a:t>
            </a:r>
            <a:r>
              <a:rPr lang="en-US" sz="3531" b="true">
                <a:solidFill>
                  <a:srgbClr val="FFFFFF"/>
                </a:solidFill>
                <a:latin typeface="Canva Sans Bold"/>
                <a:ea typeface="Canva Sans Bold"/>
                <a:cs typeface="Canva Sans Bold"/>
                <a:sym typeface="Canva Sans Bold"/>
              </a:rPr>
              <a:t>One-Class SVM:</a:t>
            </a:r>
          </a:p>
          <a:p>
            <a:pPr algn="l" marL="568039" indent="-284020" lvl="1">
              <a:lnSpc>
                <a:spcPts val="3683"/>
              </a:lnSpc>
              <a:buFont typeface="Arial"/>
              <a:buChar char="•"/>
            </a:pPr>
            <a:r>
              <a:rPr lang="en-US" b="true" sz="2631">
                <a:solidFill>
                  <a:srgbClr val="FFFFFF"/>
                </a:solidFill>
                <a:latin typeface="Canva Sans Bold"/>
                <a:ea typeface="Canva Sans Bold"/>
                <a:cs typeface="Canva Sans Bold"/>
                <a:sym typeface="Canva Sans Bold"/>
              </a:rPr>
              <a:t>The One-Class SVM model is also trained on the preprocessed features. This model works by defining a decision boundary around the normal data, with anomalies lying outside this boundary.</a:t>
            </a:r>
          </a:p>
          <a:p>
            <a:pPr algn="l" marL="568039" indent="-284020" lvl="1">
              <a:lnSpc>
                <a:spcPts val="3683"/>
              </a:lnSpc>
              <a:spcBef>
                <a:spcPct val="0"/>
              </a:spcBef>
              <a:buFont typeface="Arial"/>
              <a:buChar char="•"/>
            </a:pPr>
            <a:r>
              <a:rPr lang="en-US" b="true" sz="2631">
                <a:solidFill>
                  <a:srgbClr val="FFFFFF"/>
                </a:solidFill>
                <a:latin typeface="Canva Sans Bold"/>
                <a:ea typeface="Canva Sans Bold"/>
                <a:cs typeface="Canva Sans Bold"/>
                <a:sym typeface="Canva Sans Bold"/>
              </a:rPr>
              <a:t>Similar to Isolation Forest, the SVM model marks anomalies as -1 and normal data as 1. The output is converted to represent anomalies by 1 for easy comparison.</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096261" y="1158591"/>
            <a:ext cx="14567610" cy="670416"/>
          </a:xfrm>
          <a:prstGeom prst="rect">
            <a:avLst/>
          </a:prstGeom>
        </p:spPr>
        <p:txBody>
          <a:bodyPr anchor="t" rtlCol="false" tIns="0" lIns="0" bIns="0" rIns="0">
            <a:spAutoFit/>
          </a:bodyPr>
          <a:lstStyle/>
          <a:p>
            <a:pPr algn="l">
              <a:lnSpc>
                <a:spcPts val="5287"/>
              </a:lnSpc>
            </a:pPr>
            <a:r>
              <a:rPr lang="en-US" sz="4679">
                <a:solidFill>
                  <a:srgbClr val="FFFFFF"/>
                </a:solidFill>
                <a:latin typeface="Mokoto"/>
                <a:ea typeface="Mokoto"/>
                <a:cs typeface="Mokoto"/>
                <a:sym typeface="Mokoto"/>
              </a:rPr>
              <a:t>Model Evaluation</a:t>
            </a:r>
          </a:p>
          <a:p>
            <a:pPr algn="l">
              <a:lnSpc>
                <a:spcPts val="55"/>
              </a:lnSpc>
            </a:pPr>
          </a:p>
        </p:txBody>
      </p:sp>
      <p:sp>
        <p:nvSpPr>
          <p:cNvPr name="TextBox 3" id="3"/>
          <p:cNvSpPr txBox="true"/>
          <p:nvPr/>
        </p:nvSpPr>
        <p:spPr>
          <a:xfrm rot="0">
            <a:off x="1028700" y="2081311"/>
            <a:ext cx="15638200" cy="7351876"/>
          </a:xfrm>
          <a:prstGeom prst="rect">
            <a:avLst/>
          </a:prstGeom>
        </p:spPr>
        <p:txBody>
          <a:bodyPr anchor="t" rtlCol="false" tIns="0" lIns="0" bIns="0" rIns="0">
            <a:spAutoFit/>
          </a:bodyPr>
          <a:lstStyle/>
          <a:p>
            <a:pPr algn="l">
              <a:lnSpc>
                <a:spcPts val="3823"/>
              </a:lnSpc>
            </a:pPr>
            <a:r>
              <a:rPr lang="en-US" sz="2731" b="true">
                <a:solidFill>
                  <a:srgbClr val="FFFFFF"/>
                </a:solidFill>
                <a:latin typeface="Canva Sans Bold"/>
                <a:ea typeface="Canva Sans Bold"/>
                <a:cs typeface="Canva Sans Bold"/>
                <a:sym typeface="Canva Sans Bold"/>
              </a:rPr>
              <a:t>To evaluate t</a:t>
            </a:r>
            <a:r>
              <a:rPr lang="en-US" sz="2731" b="true">
                <a:solidFill>
                  <a:srgbClr val="FFFFFF"/>
                </a:solidFill>
                <a:latin typeface="Canva Sans Bold"/>
                <a:ea typeface="Canva Sans Bold"/>
                <a:cs typeface="Canva Sans Bold"/>
                <a:sym typeface="Canva Sans Bold"/>
              </a:rPr>
              <a:t>he performance of the two models, accuracy metrics such as accuracy, precision, recall, and F1-score are calculated using a synthetic ground truth (labels) generated with a 90%-10% split between normal and anomalous data (90% normal, 10% anomalous). These metrics are computed for both models to determine their effectiveness in detecting anomalies.</a:t>
            </a:r>
          </a:p>
          <a:p>
            <a:pPr algn="l">
              <a:lnSpc>
                <a:spcPts val="3823"/>
              </a:lnSpc>
            </a:pPr>
            <a:r>
              <a:rPr lang="en-US" sz="2731" b="true">
                <a:solidFill>
                  <a:srgbClr val="FFFFFF"/>
                </a:solidFill>
                <a:latin typeface="Canva Sans Bold"/>
                <a:ea typeface="Canva Sans Bold"/>
                <a:cs typeface="Canva Sans Bold"/>
                <a:sym typeface="Canva Sans Bold"/>
              </a:rPr>
              <a:t>The evaluation metrics are computed using sklearn</a:t>
            </a:r>
            <a:r>
              <a:rPr lang="en-US" sz="2731" b="true">
                <a:solidFill>
                  <a:srgbClr val="FFFFFF"/>
                </a:solidFill>
                <a:latin typeface="Canva Sans Bold"/>
                <a:ea typeface="Canva Sans Bold"/>
                <a:cs typeface="Canva Sans Bold"/>
                <a:sym typeface="Canva Sans Bold"/>
              </a:rPr>
              <a:t> functio</a:t>
            </a:r>
            <a:r>
              <a:rPr lang="en-US" sz="2731" b="true">
                <a:solidFill>
                  <a:srgbClr val="FFFFFF"/>
                </a:solidFill>
                <a:latin typeface="Canva Sans Bold"/>
                <a:ea typeface="Canva Sans Bold"/>
                <a:cs typeface="Canva Sans Bold"/>
                <a:sym typeface="Canva Sans Bold"/>
              </a:rPr>
              <a:t>ns:</a:t>
            </a:r>
          </a:p>
          <a:p>
            <a:pPr algn="l">
              <a:lnSpc>
                <a:spcPts val="3823"/>
              </a:lnSpc>
            </a:pPr>
          </a:p>
          <a:p>
            <a:pPr algn="l" marL="589629" indent="-294814" lvl="1">
              <a:lnSpc>
                <a:spcPts val="3823"/>
              </a:lnSpc>
              <a:buFont typeface="Arial"/>
              <a:buChar char="•"/>
            </a:pPr>
            <a:r>
              <a:rPr lang="en-US" b="true" sz="2731">
                <a:solidFill>
                  <a:srgbClr val="FFFFFF"/>
                </a:solidFill>
                <a:latin typeface="Canva Sans Bold"/>
                <a:ea typeface="Canva Sans Bold"/>
                <a:cs typeface="Canva Sans Bold"/>
                <a:sym typeface="Canva Sans Bold"/>
              </a:rPr>
              <a:t>accuracy_score: Measures the percentage of correct predictions (both normal and anomalous).</a:t>
            </a:r>
          </a:p>
          <a:p>
            <a:pPr algn="l" marL="589629" indent="-294814" lvl="1">
              <a:lnSpc>
                <a:spcPts val="3823"/>
              </a:lnSpc>
              <a:buFont typeface="Arial"/>
              <a:buChar char="•"/>
            </a:pPr>
            <a:r>
              <a:rPr lang="en-US" b="true" sz="2731">
                <a:solidFill>
                  <a:srgbClr val="FFFFFF"/>
                </a:solidFill>
                <a:latin typeface="Canva Sans Bold"/>
                <a:ea typeface="Canva Sans Bold"/>
                <a:cs typeface="Canva Sans Bold"/>
                <a:sym typeface="Canva Sans Bold"/>
              </a:rPr>
              <a:t>precision_score: Measures the percentage of true anomalies out of all predicted anomalies.</a:t>
            </a:r>
          </a:p>
          <a:p>
            <a:pPr algn="l" marL="589629" indent="-294814" lvl="1">
              <a:lnSpc>
                <a:spcPts val="3823"/>
              </a:lnSpc>
              <a:buFont typeface="Arial"/>
              <a:buChar char="•"/>
            </a:pPr>
            <a:r>
              <a:rPr lang="en-US" b="true" sz="2731">
                <a:solidFill>
                  <a:srgbClr val="FFFFFF"/>
                </a:solidFill>
                <a:latin typeface="Canva Sans Bold"/>
                <a:ea typeface="Canva Sans Bold"/>
                <a:cs typeface="Canva Sans Bold"/>
                <a:sym typeface="Canva Sans Bold"/>
              </a:rPr>
              <a:t>recall_score: Measures the percentage of true anomalies that were detected by the model.</a:t>
            </a:r>
          </a:p>
          <a:p>
            <a:pPr algn="l" marL="589629" indent="-294814" lvl="1">
              <a:lnSpc>
                <a:spcPts val="3823"/>
              </a:lnSpc>
              <a:spcBef>
                <a:spcPct val="0"/>
              </a:spcBef>
              <a:buFont typeface="Arial"/>
              <a:buChar char="•"/>
            </a:pPr>
            <a:r>
              <a:rPr lang="en-US" b="true" sz="2731">
                <a:solidFill>
                  <a:srgbClr val="FFFFFF"/>
                </a:solidFill>
                <a:latin typeface="Canva Sans Bold"/>
                <a:ea typeface="Canva Sans Bold"/>
                <a:cs typeface="Canva Sans Bold"/>
                <a:sym typeface="Canva Sans Bold"/>
              </a:rPr>
              <a:t>f1_score: A combined measure of precision and recall, useful when dealing with imbalanced classes (e.g., many normal points and few anomalies).</a:t>
            </a:r>
          </a:p>
          <a:p>
            <a:pPr algn="l" marL="244197" indent="-122099" lvl="1">
              <a:lnSpc>
                <a:spcPts val="1583"/>
              </a:lnSpc>
              <a:spcBef>
                <a:spcPct val="0"/>
              </a:spcBef>
              <a:buFont typeface="Arial"/>
              <a:buChar char="•"/>
            </a:pPr>
          </a:p>
        </p:txBody>
      </p:sp>
      <p:sp>
        <p:nvSpPr>
          <p:cNvPr name="AutoShape 4" id="4"/>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5" id="5"/>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Slide 07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4068443" y="1479511"/>
            <a:ext cx="3190857" cy="0"/>
          </a:xfrm>
          <a:prstGeom prst="line">
            <a:avLst/>
          </a:prstGeom>
          <a:ln cap="flat" w="19050">
            <a:solidFill>
              <a:srgbClr val="ADFDFF"/>
            </a:solidFill>
            <a:prstDash val="solid"/>
            <a:headEnd type="none" len="sm" w="sm"/>
            <a:tailEnd type="none" len="sm" w="sm"/>
          </a:ln>
        </p:spPr>
      </p:sp>
      <p:sp>
        <p:nvSpPr>
          <p:cNvPr name="TextBox 3" id="3"/>
          <p:cNvSpPr txBox="true"/>
          <p:nvPr/>
        </p:nvSpPr>
        <p:spPr>
          <a:xfrm rot="0">
            <a:off x="14068443" y="828321"/>
            <a:ext cx="3190857" cy="469900"/>
          </a:xfrm>
          <a:prstGeom prst="rect">
            <a:avLst/>
          </a:prstGeom>
        </p:spPr>
        <p:txBody>
          <a:bodyPr anchor="t" rtlCol="false" tIns="0" lIns="0" bIns="0" rIns="0">
            <a:spAutoFit/>
          </a:bodyPr>
          <a:lstStyle/>
          <a:p>
            <a:pPr algn="r" marL="0" indent="0" lvl="0">
              <a:lnSpc>
                <a:spcPts val="3200"/>
              </a:lnSpc>
              <a:spcBef>
                <a:spcPct val="0"/>
              </a:spcBef>
            </a:pPr>
            <a:r>
              <a:rPr lang="en-US" b="true" sz="3200" spc="-96">
                <a:solidFill>
                  <a:srgbClr val="FFFFFF"/>
                </a:solidFill>
                <a:latin typeface="Helvetica World Bold"/>
                <a:ea typeface="Helvetica World Bold"/>
                <a:cs typeface="Helvetica World Bold"/>
                <a:sym typeface="Helvetica World Bold"/>
              </a:rPr>
              <a:t>Slide 08</a:t>
            </a:r>
          </a:p>
        </p:txBody>
      </p:sp>
      <p:sp>
        <p:nvSpPr>
          <p:cNvPr name="TextBox 4" id="4"/>
          <p:cNvSpPr txBox="true"/>
          <p:nvPr/>
        </p:nvSpPr>
        <p:spPr>
          <a:xfrm rot="0">
            <a:off x="1096261" y="1158591"/>
            <a:ext cx="14567610" cy="670416"/>
          </a:xfrm>
          <a:prstGeom prst="rect">
            <a:avLst/>
          </a:prstGeom>
        </p:spPr>
        <p:txBody>
          <a:bodyPr anchor="t" rtlCol="false" tIns="0" lIns="0" bIns="0" rIns="0">
            <a:spAutoFit/>
          </a:bodyPr>
          <a:lstStyle/>
          <a:p>
            <a:pPr algn="l">
              <a:lnSpc>
                <a:spcPts val="5287"/>
              </a:lnSpc>
            </a:pPr>
            <a:r>
              <a:rPr lang="en-US" sz="4679">
                <a:solidFill>
                  <a:srgbClr val="FFFFFF"/>
                </a:solidFill>
                <a:latin typeface="Mokoto"/>
                <a:ea typeface="Mokoto"/>
                <a:cs typeface="Mokoto"/>
                <a:sym typeface="Mokoto"/>
              </a:rPr>
              <a:t>CONCLUSION</a:t>
            </a:r>
          </a:p>
          <a:p>
            <a:pPr algn="l">
              <a:lnSpc>
                <a:spcPts val="55"/>
              </a:lnSpc>
            </a:pPr>
          </a:p>
        </p:txBody>
      </p:sp>
      <p:sp>
        <p:nvSpPr>
          <p:cNvPr name="TextBox 5" id="5"/>
          <p:cNvSpPr txBox="true"/>
          <p:nvPr/>
        </p:nvSpPr>
        <p:spPr>
          <a:xfrm rot="0">
            <a:off x="1028700" y="2090836"/>
            <a:ext cx="15638200" cy="4677257"/>
          </a:xfrm>
          <a:prstGeom prst="rect">
            <a:avLst/>
          </a:prstGeom>
        </p:spPr>
        <p:txBody>
          <a:bodyPr anchor="t" rtlCol="false" tIns="0" lIns="0" bIns="0" rIns="0">
            <a:spAutoFit/>
          </a:bodyPr>
          <a:lstStyle/>
          <a:p>
            <a:pPr algn="l" marL="481682" indent="-240841" lvl="1">
              <a:lnSpc>
                <a:spcPts val="3123"/>
              </a:lnSpc>
              <a:buFont typeface="Arial"/>
              <a:buChar char="•"/>
            </a:pPr>
            <a:r>
              <a:rPr lang="en-US" b="true" sz="2231">
                <a:solidFill>
                  <a:srgbClr val="FFFFFF"/>
                </a:solidFill>
                <a:latin typeface="Canva Sans Bold"/>
                <a:ea typeface="Canva Sans Bold"/>
                <a:cs typeface="Canva Sans Bold"/>
                <a:sym typeface="Canva Sans Bold"/>
              </a:rPr>
              <a:t>Comparison of Models: Both Isolation Forest and One-Class SVM are unsupervised anomaly detection models that do not require labeled data. However, they work in fundamentally different ways:</a:t>
            </a:r>
          </a:p>
          <a:p>
            <a:pPr algn="l" marL="481682" indent="-240841" lvl="1">
              <a:lnSpc>
                <a:spcPts val="3123"/>
              </a:lnSpc>
              <a:buFont typeface="Arial"/>
              <a:buChar char="•"/>
            </a:pPr>
            <a:r>
              <a:rPr lang="en-US" b="true" sz="2231">
                <a:solidFill>
                  <a:srgbClr val="FFFFFF"/>
                </a:solidFill>
                <a:latin typeface="Canva Sans Bold"/>
                <a:ea typeface="Canva Sans Bold"/>
                <a:cs typeface="Canva Sans Bold"/>
                <a:sym typeface="Canva Sans Bold"/>
              </a:rPr>
              <a:t>Isolation Forest isolates anomalies by recursively partitioning the feature space.</a:t>
            </a:r>
          </a:p>
          <a:p>
            <a:pPr algn="l" marL="481682" indent="-240841" lvl="1">
              <a:lnSpc>
                <a:spcPts val="3123"/>
              </a:lnSpc>
              <a:buFont typeface="Arial"/>
              <a:buChar char="•"/>
            </a:pPr>
            <a:r>
              <a:rPr lang="en-US" b="true" sz="2231">
                <a:solidFill>
                  <a:srgbClr val="FFFFFF"/>
                </a:solidFill>
                <a:latin typeface="Canva Sans Bold"/>
                <a:ea typeface="Canva Sans Bold"/>
                <a:cs typeface="Canva Sans Bold"/>
                <a:sym typeface="Canva Sans Bold"/>
              </a:rPr>
              <a:t>One-Class SVM defines a boundary around the normal data and flags any points outside this boundary as anomalies.</a:t>
            </a:r>
          </a:p>
          <a:p>
            <a:pPr algn="l" marL="481682" indent="-240841" lvl="1">
              <a:lnSpc>
                <a:spcPts val="3123"/>
              </a:lnSpc>
              <a:buFont typeface="Arial"/>
              <a:buChar char="•"/>
            </a:pPr>
            <a:r>
              <a:rPr lang="en-US" b="true" sz="2231">
                <a:solidFill>
                  <a:srgbClr val="FFFFFF"/>
                </a:solidFill>
                <a:latin typeface="Canva Sans Bold"/>
                <a:ea typeface="Canva Sans Bold"/>
                <a:cs typeface="Canva Sans Bold"/>
                <a:sym typeface="Canva Sans Bold"/>
              </a:rPr>
              <a:t>Performance Metrics: The performance metrics (accuracy, precision, recall, and F1-score) help assess which model performs better in identifying anomalies. The choice of model depends on the dataset and the specific problem. In practice, Isolation Forest might be faster on larger datasets, while One-Class SVM could be more effective in datasets with complex boundaries.</a:t>
            </a:r>
          </a:p>
          <a:p>
            <a:pPr algn="l" marL="481682" indent="-240841" lvl="1">
              <a:lnSpc>
                <a:spcPts val="3123"/>
              </a:lnSpc>
              <a:spcBef>
                <a:spcPct val="0"/>
              </a:spcBef>
              <a:buFont typeface="Arial"/>
              <a:buChar char="•"/>
            </a:pPr>
            <a:r>
              <a:rPr lang="en-US" b="true" sz="2231">
                <a:solidFill>
                  <a:srgbClr val="FFFFFF"/>
                </a:solidFill>
                <a:latin typeface="Canva Sans Bold"/>
                <a:ea typeface="Canva Sans Bold"/>
                <a:cs typeface="Canva Sans Bold"/>
                <a:sym typeface="Canva Sans Bold"/>
              </a:rPr>
              <a:t>Model Output: The output includes the list of anomalies detected by each model. This can be useful for applications such as fraud detection, intrusion detection, or outlier detection in various domains (e.g., network traffic, financial transactions, etc.).</a:t>
            </a:r>
          </a:p>
        </p:txBody>
      </p:sp>
      <p:grpSp>
        <p:nvGrpSpPr>
          <p:cNvPr name="Group 6" id="6"/>
          <p:cNvGrpSpPr/>
          <p:nvPr/>
        </p:nvGrpSpPr>
        <p:grpSpPr>
          <a:xfrm rot="0">
            <a:off x="1028700" y="7072893"/>
            <a:ext cx="7894268" cy="2726570"/>
            <a:chOff x="0" y="0"/>
            <a:chExt cx="1223029" cy="422417"/>
          </a:xfrm>
        </p:grpSpPr>
        <p:sp>
          <p:nvSpPr>
            <p:cNvPr name="Freeform 7" id="7"/>
            <p:cNvSpPr/>
            <p:nvPr/>
          </p:nvSpPr>
          <p:spPr>
            <a:xfrm flipH="false" flipV="false" rot="0">
              <a:off x="0" y="0"/>
              <a:ext cx="1223029" cy="422417"/>
            </a:xfrm>
            <a:custGeom>
              <a:avLst/>
              <a:gdLst/>
              <a:ahLst/>
              <a:cxnLst/>
              <a:rect r="r" b="b" t="t" l="l"/>
              <a:pathLst>
                <a:path h="422417" w="1223029">
                  <a:moveTo>
                    <a:pt x="0" y="0"/>
                  </a:moveTo>
                  <a:lnTo>
                    <a:pt x="1223029" y="0"/>
                  </a:lnTo>
                  <a:lnTo>
                    <a:pt x="1223029" y="422417"/>
                  </a:lnTo>
                  <a:lnTo>
                    <a:pt x="0" y="422417"/>
                  </a:lnTo>
                  <a:close/>
                </a:path>
              </a:pathLst>
            </a:custGeom>
            <a:blipFill>
              <a:blip r:embed="rId2"/>
              <a:stretch>
                <a:fillRect l="0" t="-31430" r="0" b="-31430"/>
              </a:stretch>
            </a:blipFill>
          </p:spPr>
        </p:sp>
      </p:grpSp>
      <p:grpSp>
        <p:nvGrpSpPr>
          <p:cNvPr name="Group 8" id="8"/>
          <p:cNvGrpSpPr/>
          <p:nvPr/>
        </p:nvGrpSpPr>
        <p:grpSpPr>
          <a:xfrm rot="0">
            <a:off x="9365032" y="7072893"/>
            <a:ext cx="7894268" cy="2726570"/>
            <a:chOff x="0" y="0"/>
            <a:chExt cx="1223029" cy="422417"/>
          </a:xfrm>
        </p:grpSpPr>
        <p:sp>
          <p:nvSpPr>
            <p:cNvPr name="Freeform 9" id="9"/>
            <p:cNvSpPr/>
            <p:nvPr/>
          </p:nvSpPr>
          <p:spPr>
            <a:xfrm flipH="false" flipV="false" rot="0">
              <a:off x="0" y="0"/>
              <a:ext cx="1223029" cy="422417"/>
            </a:xfrm>
            <a:custGeom>
              <a:avLst/>
              <a:gdLst/>
              <a:ahLst/>
              <a:cxnLst/>
              <a:rect r="r" b="b" t="t" l="l"/>
              <a:pathLst>
                <a:path h="422417" w="1223029">
                  <a:moveTo>
                    <a:pt x="0" y="0"/>
                  </a:moveTo>
                  <a:lnTo>
                    <a:pt x="1223029" y="0"/>
                  </a:lnTo>
                  <a:lnTo>
                    <a:pt x="1223029" y="422417"/>
                  </a:lnTo>
                  <a:lnTo>
                    <a:pt x="0" y="422417"/>
                  </a:lnTo>
                  <a:close/>
                </a:path>
              </a:pathLst>
            </a:custGeom>
            <a:blipFill>
              <a:blip r:embed="rId3"/>
              <a:stretch>
                <a:fillRect l="0" t="-46450" r="0" b="-4645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DAGZi0QU-hE</dc:identifier>
  <dcterms:modified xsi:type="dcterms:W3CDTF">2011-08-01T06:04:30Z</dcterms:modified>
  <cp:revision>1</cp:revision>
  <dc:title>DnsAnomalyAI</dc:title>
</cp:coreProperties>
</file>

<file path=docProps/thumbnail.jpeg>
</file>